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301" r:id="rId18"/>
    <p:sldId id="273" r:id="rId19"/>
    <p:sldId id="274" r:id="rId20"/>
    <p:sldId id="275" r:id="rId21"/>
    <p:sldId id="277" r:id="rId22"/>
    <p:sldId id="276" r:id="rId23"/>
    <p:sldId id="278" r:id="rId24"/>
    <p:sldId id="280" r:id="rId25"/>
    <p:sldId id="281" r:id="rId26"/>
    <p:sldId id="282" r:id="rId27"/>
    <p:sldId id="283" r:id="rId28"/>
    <p:sldId id="286" r:id="rId29"/>
    <p:sldId id="287" r:id="rId30"/>
    <p:sldId id="288" r:id="rId31"/>
    <p:sldId id="284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0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7" autoAdjust="0"/>
  </p:normalViewPr>
  <p:slideViewPr>
    <p:cSldViewPr snapToGrid="0">
      <p:cViewPr varScale="1">
        <p:scale>
          <a:sx n="81" d="100"/>
          <a:sy n="81" d="100"/>
        </p:scale>
        <p:origin x="634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C3344-1987-42E4-AAAB-C874B1AEC30D}" type="datetimeFigureOut">
              <a:rPr lang="en-US" smtClean="0"/>
              <a:t>22-Apr-17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363C1-7999-4017-9231-C5C88D0A7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0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5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1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48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0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1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6272-B770-467A-A14A-40C6F8F66232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042F-35C2-402C-8B22-D74D25EBD004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8D23-A921-4CBB-AE48-72DC870A57EB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7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404D-29F7-486D-A62B-52E16BA2032E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9EFC-1B5F-4112-BDE2-01A427B32FBC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FAD43-12E5-4793-811D-DA00FE0D9845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C1D5-D525-4461-A1DB-29348AEBEC63}" type="datetime4">
              <a:rPr lang="en-US" smtClean="0"/>
              <a:t>April 22,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9195-E029-4F59-B233-CD4E099BFA88}" type="datetime4">
              <a:rPr lang="en-US" smtClean="0"/>
              <a:t>April 22,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7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2809-9285-4B72-9196-6FFD5ADA29D6}" type="datetime4">
              <a:rPr lang="en-US" smtClean="0"/>
              <a:t>April 22,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F5D0-4695-47FE-BFC4-9B3DB8C5636E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A203-5910-4001-8890-C5CFC030367D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067E-85C1-4562-AF8C-4D9D8C3E22E3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8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2663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cpdump.org/" TargetMode="External"/><Relationship Id="rId3" Type="http://schemas.openxmlformats.org/officeDocument/2006/relationships/hyperlink" Target="https://wiki.wireshark.org/SampleCaptures" TargetMode="External"/><Relationship Id="rId7" Type="http://schemas.openxmlformats.org/officeDocument/2006/relationships/hyperlink" Target="http://www.pcap4j.org/" TargetMode="External"/><Relationship Id="rId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netpcap.com/" TargetMode="External"/><Relationship Id="rId5" Type="http://schemas.openxmlformats.org/officeDocument/2006/relationships/hyperlink" Target="http://www.gfi.com/blog/the-top-20-free-network-monitoring-and-analysis-tools-for-sys-admins/" TargetMode="External"/><Relationship Id="rId4" Type="http://schemas.openxmlformats.org/officeDocument/2006/relationships/hyperlink" Target="http://postmodernsecurity.com/2015/09/11/malware-analysis-and-incident-response-tools-for-the-frugal-and-lazy/" TargetMode="External"/><Relationship Id="rId9" Type="http://schemas.openxmlformats.org/officeDocument/2006/relationships/hyperlink" Target="http://research.wand.net.nz/software/libtrace.php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992" y="884618"/>
            <a:ext cx="9144000" cy="3046603"/>
          </a:xfrm>
        </p:spPr>
        <p:txBody>
          <a:bodyPr>
            <a:normAutofit fontScale="90000"/>
          </a:bodyPr>
          <a:lstStyle/>
          <a:p>
            <a:r>
              <a:rPr lang="en-US" dirty="0"/>
              <a:t>CTS 6319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Cyber Security: </a:t>
            </a:r>
            <a:br>
              <a:rPr lang="en-US" dirty="0" smtClean="0"/>
            </a:br>
            <a:r>
              <a:rPr lang="en-US" dirty="0" smtClean="0"/>
              <a:t>Measurement and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992" y="4955350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Dr. Elias Bou-Harb</a:t>
            </a:r>
          </a:p>
          <a:p>
            <a:endParaRPr lang="en-US" dirty="0"/>
          </a:p>
          <a:p>
            <a:r>
              <a:rPr lang="en-US" dirty="0" smtClean="0"/>
              <a:t>ebouharb@fau.edu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EE 503B</a:t>
            </a:r>
          </a:p>
          <a:p>
            <a:r>
              <a:rPr lang="en-US" dirty="0" smtClean="0"/>
              <a:t>Office hours: Mondays 4-6pm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Data-link layer</a:t>
            </a:r>
          </a:p>
          <a:p>
            <a:pPr lvl="1"/>
            <a:r>
              <a:rPr lang="en-US" dirty="0" smtClean="0"/>
              <a:t>Allows devices to access the network </a:t>
            </a:r>
          </a:p>
          <a:p>
            <a:pPr lvl="1"/>
            <a:r>
              <a:rPr lang="en-US" dirty="0" smtClean="0"/>
              <a:t>Introduces the concept of physical addresses</a:t>
            </a:r>
          </a:p>
          <a:p>
            <a:pPr lvl="1"/>
            <a:r>
              <a:rPr lang="en-US" dirty="0" smtClean="0"/>
              <a:t>Prepares data to be sent over network media</a:t>
            </a:r>
          </a:p>
          <a:p>
            <a:pPr lvl="1"/>
            <a:r>
              <a:rPr lang="en-US" dirty="0" smtClean="0"/>
              <a:t>Adapts to the physical medium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layer</a:t>
            </a:r>
          </a:p>
          <a:p>
            <a:pPr lvl="1"/>
            <a:r>
              <a:rPr lang="en-US" dirty="0" smtClean="0"/>
              <a:t>Deals with putting the frame on the wire</a:t>
            </a:r>
          </a:p>
          <a:p>
            <a:pPr lvl="1"/>
            <a:r>
              <a:rPr lang="en-US" dirty="0" smtClean="0"/>
              <a:t>Establishes hardware requirements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0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101-The big picture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89" y="1574763"/>
            <a:ext cx="7127939" cy="50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4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101-Relation to TCP/IP	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74233"/>
            <a:ext cx="9707239" cy="4450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70248" y="635214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53706" y="6325205"/>
            <a:ext cx="78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TCP/IP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3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TCP/IP Model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en-US" dirty="0" smtClean="0"/>
              <a:t>A DoD initiative</a:t>
            </a:r>
          </a:p>
          <a:p>
            <a:pPr lvl="1"/>
            <a:r>
              <a:rPr lang="en-US" dirty="0" smtClean="0"/>
              <a:t>Realizes the ISO/OSI Model</a:t>
            </a:r>
          </a:p>
          <a:p>
            <a:pPr lvl="1"/>
            <a:r>
              <a:rPr lang="en-US" dirty="0" smtClean="0"/>
              <a:t>Network Reliability, a main concern 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843089"/>
            <a:ext cx="5750433" cy="45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TCP/IP Model &amp; Protocols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16" y="1620553"/>
            <a:ext cx="5244084" cy="510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DNS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74" y="1467231"/>
            <a:ext cx="7977950" cy="52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0442" y="2135493"/>
            <a:ext cx="5372100" cy="3590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DNS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54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DNS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1" y="1843088"/>
            <a:ext cx="11681677" cy="410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DNS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61285"/>
            <a:ext cx="7390829" cy="4515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2872" y="3354963"/>
            <a:ext cx="1762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DNS Query Type </a:t>
            </a:r>
          </a:p>
          <a:p>
            <a:r>
              <a:rPr lang="en-US" i="1" dirty="0" smtClean="0"/>
              <a:t>          </a:t>
            </a:r>
            <a:r>
              <a:rPr lang="en-US" b="1" i="1" dirty="0" smtClean="0"/>
              <a:t>ANY   ??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958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 smtClean="0"/>
              <a:t>Canvas</a:t>
            </a:r>
            <a:endParaRPr lang="en-US" dirty="0" smtClean="0"/>
          </a:p>
          <a:p>
            <a:pPr lvl="1"/>
            <a:r>
              <a:rPr lang="en-US" dirty="0"/>
              <a:t>OSI/TCP/IP </a:t>
            </a:r>
            <a:r>
              <a:rPr lang="en-US" dirty="0" smtClean="0"/>
              <a:t>(for Lecture </a:t>
            </a:r>
            <a:r>
              <a:rPr lang="en-US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TCP/IP</a:t>
            </a:r>
            <a:r>
              <a:rPr lang="en-US" dirty="0"/>
              <a:t>: Reading Except Chapter 6 </a:t>
            </a:r>
            <a:r>
              <a:rPr lang="en-US" dirty="0" smtClean="0"/>
              <a:t>(for Lecture </a:t>
            </a:r>
            <a:r>
              <a:rPr lang="en-US" dirty="0"/>
              <a:t>2)	</a:t>
            </a:r>
          </a:p>
          <a:p>
            <a:pPr lvl="1"/>
            <a:r>
              <a:rPr lang="en-US" dirty="0" smtClean="0"/>
              <a:t>Networking </a:t>
            </a:r>
            <a:r>
              <a:rPr lang="en-US" dirty="0"/>
              <a:t>101: Very good </a:t>
            </a:r>
            <a:r>
              <a:rPr lang="en-US" dirty="0" smtClean="0"/>
              <a:t>read</a:t>
            </a:r>
          </a:p>
          <a:p>
            <a:pPr lvl="1"/>
            <a:r>
              <a:rPr lang="en-US" dirty="0" smtClean="0"/>
              <a:t>Research Paper</a:t>
            </a:r>
            <a:r>
              <a:rPr lang="en-US" dirty="0"/>
              <a:t>: Can We Identify NAT Behavior by Analyzing Traffic Flows?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DHCP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Dynamic Host Control Protocol</a:t>
            </a:r>
          </a:p>
          <a:p>
            <a:pPr lvl="1"/>
            <a:r>
              <a:rPr lang="en-US" dirty="0" smtClean="0"/>
              <a:t>Permits automatic IP configuration assignment to network hosts</a:t>
            </a:r>
          </a:p>
          <a:p>
            <a:pPr lvl="2"/>
            <a:r>
              <a:rPr lang="en-US" dirty="0" smtClean="0"/>
              <a:t>IP address</a:t>
            </a:r>
          </a:p>
          <a:p>
            <a:pPr lvl="2"/>
            <a:r>
              <a:rPr lang="en-US" dirty="0" smtClean="0"/>
              <a:t>Default Gateway</a:t>
            </a:r>
          </a:p>
          <a:p>
            <a:pPr lvl="2"/>
            <a:r>
              <a:rPr lang="en-US" dirty="0" smtClean="0"/>
              <a:t>DNS Servers </a:t>
            </a:r>
          </a:p>
          <a:p>
            <a:pPr lvl="2"/>
            <a:r>
              <a:rPr lang="en-US" dirty="0" smtClean="0"/>
              <a:t>Etc..</a:t>
            </a:r>
          </a:p>
          <a:p>
            <a:pPr lvl="2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1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DHCP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503" y="1978025"/>
            <a:ext cx="4349497" cy="3805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247" y="664805"/>
            <a:ext cx="2286706" cy="58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DHCP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Dynamic Host Control Protocol</a:t>
            </a:r>
          </a:p>
          <a:p>
            <a:pPr lvl="1"/>
            <a:r>
              <a:rPr lang="en-US" dirty="0" smtClean="0"/>
              <a:t>Permits automatic IP configuration assignment to network hosts</a:t>
            </a:r>
          </a:p>
          <a:p>
            <a:pPr lvl="2"/>
            <a:r>
              <a:rPr lang="en-US" dirty="0" smtClean="0"/>
              <a:t>IP address</a:t>
            </a:r>
          </a:p>
          <a:p>
            <a:pPr lvl="2"/>
            <a:r>
              <a:rPr lang="en-US" dirty="0" smtClean="0"/>
              <a:t>Default Gateway</a:t>
            </a:r>
          </a:p>
          <a:p>
            <a:pPr lvl="2"/>
            <a:r>
              <a:rPr lang="en-US" dirty="0" smtClean="0"/>
              <a:t>DNS Servers </a:t>
            </a:r>
          </a:p>
          <a:p>
            <a:pPr lvl="2"/>
            <a:r>
              <a:rPr lang="en-US" dirty="0" smtClean="0"/>
              <a:t>Etc..</a:t>
            </a:r>
          </a:p>
          <a:p>
            <a:pPr lvl="2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619125"/>
            <a:ext cx="108299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UDP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User Datagram Protocol	</a:t>
            </a:r>
          </a:p>
          <a:p>
            <a:pPr lvl="1"/>
            <a:r>
              <a:rPr lang="en-US" dirty="0" smtClean="0"/>
              <a:t>Connectionless, non-guaranteed</a:t>
            </a:r>
          </a:p>
          <a:p>
            <a:pPr lvl="1"/>
            <a:r>
              <a:rPr lang="en-US" dirty="0" smtClean="0"/>
              <a:t>Does not offer </a:t>
            </a:r>
            <a:r>
              <a:rPr lang="en-US" dirty="0"/>
              <a:t>retransmission for reliable delivery, </a:t>
            </a:r>
            <a:r>
              <a:rPr lang="en-US" dirty="0" err="1"/>
              <a:t>packetization</a:t>
            </a:r>
            <a:r>
              <a:rPr lang="en-US" dirty="0"/>
              <a:t> and reassembly, flow control, congestion </a:t>
            </a:r>
            <a:r>
              <a:rPr lang="en-US" dirty="0" smtClean="0"/>
              <a:t>avoidance, etc.</a:t>
            </a:r>
          </a:p>
          <a:p>
            <a:pPr lvl="1"/>
            <a:r>
              <a:rPr lang="en-US" dirty="0" smtClean="0"/>
              <a:t>No session setup</a:t>
            </a:r>
          </a:p>
          <a:p>
            <a:pPr lvl="1"/>
            <a:r>
              <a:rPr lang="en-US" dirty="0" smtClean="0"/>
              <a:t>Forces the application to handle errors</a:t>
            </a:r>
          </a:p>
          <a:p>
            <a:pPr lvl="1"/>
            <a:r>
              <a:rPr lang="en-US" dirty="0" smtClean="0"/>
              <a:t>Fast, often used for real-time applications </a:t>
            </a:r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02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TCP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Transport Control Protocol</a:t>
            </a:r>
          </a:p>
          <a:p>
            <a:pPr lvl="1"/>
            <a:r>
              <a:rPr lang="en-US" dirty="0" smtClean="0"/>
              <a:t>Connection-oriented, guaranteed delivery</a:t>
            </a:r>
          </a:p>
          <a:p>
            <a:pPr lvl="1"/>
            <a:r>
              <a:rPr lang="en-US" dirty="0" smtClean="0"/>
              <a:t>Offers retransmission, </a:t>
            </a:r>
            <a:r>
              <a:rPr lang="en-US" dirty="0" err="1"/>
              <a:t>packetization</a:t>
            </a:r>
            <a:r>
              <a:rPr lang="en-US" dirty="0"/>
              <a:t> and reassembly, flow control, congestion </a:t>
            </a:r>
            <a:r>
              <a:rPr lang="en-US" dirty="0" smtClean="0"/>
              <a:t>avoidance, etc.</a:t>
            </a:r>
          </a:p>
          <a:p>
            <a:pPr lvl="1"/>
            <a:r>
              <a:rPr lang="en-US" dirty="0" smtClean="0"/>
              <a:t>Session establishment/termination, packets’ acknowledgement </a:t>
            </a:r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20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TCP Header	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65" y="1606936"/>
            <a:ext cx="7291388" cy="511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IP	Header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77" y="1673352"/>
            <a:ext cx="7062420" cy="4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IP	Header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5" y="1719453"/>
            <a:ext cx="9045010" cy="47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</a:t>
            </a:r>
            <a:r>
              <a:rPr lang="en-US" dirty="0" smtClean="0"/>
              <a:t>101- IP addressing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080" y="1847850"/>
            <a:ext cx="8094768" cy="43513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</a:t>
            </a:r>
            <a:r>
              <a:rPr lang="en-US" dirty="0" smtClean="0"/>
              <a:t>101- Recall Binary&lt;-&gt;Decimal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40 in binary?</a:t>
            </a:r>
          </a:p>
          <a:p>
            <a:endParaRPr lang="en-US" dirty="0"/>
          </a:p>
          <a:p>
            <a:r>
              <a:rPr lang="en-US" dirty="0" smtClean="0"/>
              <a:t>What is 01011010 in decimal?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system interconnection (ISO/OSI reference model)</a:t>
            </a:r>
          </a:p>
          <a:p>
            <a:pPr lvl="1"/>
            <a:r>
              <a:rPr lang="en-US" dirty="0" smtClean="0"/>
              <a:t>Data communication standards</a:t>
            </a:r>
          </a:p>
          <a:p>
            <a:pPr lvl="1"/>
            <a:r>
              <a:rPr lang="en-US" dirty="0" smtClean="0"/>
              <a:t>Defines processes and tasks of network hosts</a:t>
            </a:r>
          </a:p>
          <a:p>
            <a:pPr lvl="1"/>
            <a:r>
              <a:rPr lang="en-US" dirty="0" smtClean="0"/>
              <a:t>A layered Architecture</a:t>
            </a:r>
          </a:p>
          <a:p>
            <a:pPr lvl="2"/>
            <a:r>
              <a:rPr lang="en-US" dirty="0" smtClean="0"/>
              <a:t>Easier to understand</a:t>
            </a:r>
          </a:p>
          <a:p>
            <a:pPr lvl="2"/>
            <a:r>
              <a:rPr lang="en-US" dirty="0" smtClean="0"/>
              <a:t>Easier to debug</a:t>
            </a:r>
          </a:p>
          <a:p>
            <a:pPr lvl="2"/>
            <a:r>
              <a:rPr lang="en-US" dirty="0" smtClean="0"/>
              <a:t>Easier to expand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</a:t>
            </a:r>
            <a:r>
              <a:rPr lang="en-US" dirty="0" smtClean="0"/>
              <a:t>101- IP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2768"/>
            <a:ext cx="10515600" cy="4604195"/>
          </a:xfrm>
        </p:spPr>
        <p:txBody>
          <a:bodyPr/>
          <a:lstStyle/>
          <a:p>
            <a:r>
              <a:rPr lang="en-US" dirty="0" smtClean="0"/>
              <a:t>Private IP addresses</a:t>
            </a:r>
          </a:p>
          <a:p>
            <a:pPr lvl="1"/>
            <a:r>
              <a:rPr lang="en-US" dirty="0" smtClean="0"/>
              <a:t>Used only in local area networks</a:t>
            </a:r>
          </a:p>
          <a:p>
            <a:pPr lvl="1"/>
            <a:r>
              <a:rPr lang="en-US" dirty="0" smtClean="0"/>
              <a:t>Do not have to be paid for</a:t>
            </a:r>
            <a:endParaRPr lang="en-US" dirty="0"/>
          </a:p>
          <a:p>
            <a:pPr lvl="1"/>
            <a:r>
              <a:rPr lang="en-US" dirty="0" smtClean="0"/>
              <a:t>Ranges:</a:t>
            </a:r>
          </a:p>
          <a:p>
            <a:pPr lvl="4"/>
            <a:r>
              <a:rPr lang="en-US" dirty="0" smtClean="0"/>
              <a:t>192.168.0.0-&gt;192.168.255.255</a:t>
            </a:r>
          </a:p>
          <a:p>
            <a:pPr lvl="4"/>
            <a:r>
              <a:rPr lang="en-US" dirty="0" smtClean="0"/>
              <a:t>172.16.0.0-&gt;172.31.255.255</a:t>
            </a:r>
          </a:p>
          <a:p>
            <a:pPr lvl="4"/>
            <a:r>
              <a:rPr lang="en-US" dirty="0" smtClean="0"/>
              <a:t>10.0.0.0-&gt;10.255.255.255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Public IP addresses</a:t>
            </a:r>
          </a:p>
          <a:p>
            <a:pPr lvl="1"/>
            <a:r>
              <a:rPr lang="en-US" dirty="0" smtClean="0"/>
              <a:t>Routable, Internet-accessible</a:t>
            </a:r>
          </a:p>
          <a:p>
            <a:pPr lvl="1"/>
            <a:r>
              <a:rPr lang="en-US" dirty="0" smtClean="0"/>
              <a:t>Allocated by the </a:t>
            </a:r>
            <a:r>
              <a:rPr lang="en-US" dirty="0"/>
              <a:t>Internet Assigned Numbers Authority (IANA)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7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101- IP</a:t>
            </a:r>
            <a:r>
              <a:rPr lang="en-US" dirty="0"/>
              <a:t> </a:t>
            </a:r>
            <a:r>
              <a:rPr lang="en-US" dirty="0" smtClean="0"/>
              <a:t>NAT/PAT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5904" y="1679321"/>
            <a:ext cx="10515600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Network address translation/Port address translation</a:t>
            </a:r>
          </a:p>
          <a:p>
            <a:pPr lvl="1"/>
            <a:r>
              <a:rPr lang="en-US" dirty="0" smtClean="0"/>
              <a:t>Allow internal hosts to access Internet services using 1 (or few) public IP addresses</a:t>
            </a:r>
          </a:p>
          <a:p>
            <a:pPr lvl="2"/>
            <a:r>
              <a:rPr lang="en-US" dirty="0" smtClean="0"/>
              <a:t>Can be generalized to access any network from another network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Procedure: Source IP address is substituted with NAT Router IP address</a:t>
            </a:r>
          </a:p>
          <a:p>
            <a:pPr marL="1828800" lvl="4" indent="0">
              <a:buNone/>
            </a:pPr>
            <a:r>
              <a:rPr lang="en-US" dirty="0" smtClean="0"/>
              <a:t>     </a:t>
            </a:r>
            <a:r>
              <a:rPr lang="en-US" sz="2400" dirty="0" smtClean="0"/>
              <a:t>Source </a:t>
            </a:r>
            <a:r>
              <a:rPr lang="en-US" sz="2400" dirty="0"/>
              <a:t>Port is saved in NAT Router to be used in reply packets     </a:t>
            </a:r>
          </a:p>
          <a:p>
            <a:pPr lvl="1"/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tools.ietf.org/html/rfc2663</a:t>
            </a:r>
            <a:r>
              <a:rPr lang="en-US" dirty="0" smtClean="0"/>
              <a:t>  RFC Documentation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76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8" y="1539169"/>
            <a:ext cx="10782300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65" y="2737168"/>
            <a:ext cx="11597069" cy="2389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090" y="5252164"/>
            <a:ext cx="68484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0511"/>
            <a:ext cx="841057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59" y="3305714"/>
            <a:ext cx="4114800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37192" y="2222095"/>
            <a:ext cx="140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packets?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1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3-way Handshake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2861469"/>
            <a:ext cx="205740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7" y="2051841"/>
            <a:ext cx="4330386" cy="27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Telnet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0511"/>
            <a:ext cx="841057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59" y="3305714"/>
            <a:ext cx="4114800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37192" y="2222095"/>
            <a:ext cx="140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TCP packets?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956" y="1862518"/>
            <a:ext cx="8417549" cy="88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465" y="3125597"/>
            <a:ext cx="47815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1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66" y="3508375"/>
            <a:ext cx="3695700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00" y="1615821"/>
            <a:ext cx="8334375" cy="1504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462" y="4245229"/>
            <a:ext cx="4114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43" y="2060448"/>
            <a:ext cx="8058150" cy="228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1" y="2942431"/>
            <a:ext cx="10610850" cy="216217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				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83" y="1656221"/>
            <a:ext cx="10900862" cy="956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				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5" y="2816352"/>
            <a:ext cx="10572211" cy="888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" y="3887274"/>
            <a:ext cx="10409301" cy="982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11" y="4975774"/>
            <a:ext cx="11546953" cy="10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345" y="1794957"/>
            <a:ext cx="5486400" cy="42990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Networking 101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457" y="2459736"/>
            <a:ext cx="19385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</a:t>
            </a:r>
            <a:r>
              <a:rPr lang="en-US" dirty="0" smtClean="0"/>
              <a:t>ll</a:t>
            </a:r>
          </a:p>
          <a:p>
            <a:r>
              <a:rPr lang="en-US" sz="2000" b="1" dirty="0" smtClean="0"/>
              <a:t>P</a:t>
            </a:r>
            <a:r>
              <a:rPr lang="en-US" dirty="0" smtClean="0"/>
              <a:t>eople</a:t>
            </a:r>
          </a:p>
          <a:p>
            <a:r>
              <a:rPr lang="en-US" sz="2000" b="1" dirty="0" smtClean="0"/>
              <a:t>S</a:t>
            </a:r>
            <a:r>
              <a:rPr lang="en-US" dirty="0" smtClean="0"/>
              <a:t>eem</a:t>
            </a:r>
          </a:p>
          <a:p>
            <a:r>
              <a:rPr lang="en-US" sz="2000" b="1" dirty="0" smtClean="0"/>
              <a:t>T</a:t>
            </a:r>
            <a:r>
              <a:rPr lang="en-US" dirty="0" smtClean="0"/>
              <a:t>o</a:t>
            </a:r>
          </a:p>
          <a:p>
            <a:r>
              <a:rPr lang="en-US" sz="2000" b="1" dirty="0" smtClean="0"/>
              <a:t>N</a:t>
            </a:r>
            <a:r>
              <a:rPr lang="en-US" dirty="0" smtClean="0"/>
              <a:t>eed</a:t>
            </a:r>
          </a:p>
          <a:p>
            <a:r>
              <a:rPr lang="en-US" sz="2000" b="1" dirty="0" smtClean="0"/>
              <a:t>D</a:t>
            </a:r>
            <a:r>
              <a:rPr lang="en-US" dirty="0" smtClean="0"/>
              <a:t>ata </a:t>
            </a:r>
          </a:p>
          <a:p>
            <a:r>
              <a:rPr lang="en-US" sz="2000" b="1" dirty="0" smtClean="0"/>
              <a:t>P</a:t>
            </a:r>
            <a:r>
              <a:rPr lang="en-US" dirty="0" smtClean="0"/>
              <a:t>rocessing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721" y="2505836"/>
            <a:ext cx="4527508" cy="215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8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				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3" y="1736345"/>
            <a:ext cx="10441092" cy="1026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5" y="2900845"/>
            <a:ext cx="10148974" cy="971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25" y="4038601"/>
            <a:ext cx="10656974" cy="1090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55" y="5216304"/>
            <a:ext cx="11135845" cy="11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Play around </a:t>
            </a:r>
            <a:r>
              <a:rPr lang="en-US" sz="2400" dirty="0"/>
              <a:t>with Wireshark (</a:t>
            </a:r>
            <a:r>
              <a:rPr lang="en-US" sz="2400" dirty="0">
                <a:hlinkClick r:id="rId2"/>
              </a:rPr>
              <a:t>https://www.wireshark.org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Download sample packets (.</a:t>
            </a:r>
            <a:r>
              <a:rPr lang="en-US" sz="2400" dirty="0" err="1" smtClean="0"/>
              <a:t>pcap</a:t>
            </a:r>
            <a:r>
              <a:rPr lang="en-US" sz="2400" dirty="0"/>
              <a:t>) files </a:t>
            </a:r>
            <a:r>
              <a:rPr lang="en-US" sz="2400" dirty="0" smtClean="0"/>
              <a:t>from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wiki.wireshark.org/SampleCaptures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More Stuff! </a:t>
            </a:r>
          </a:p>
          <a:p>
            <a:r>
              <a:rPr lang="en-US" sz="2400" cap="all" dirty="0"/>
              <a:t>MALWARE ANALYSIS AND INCIDENT RESPONSE TOOLS FOR THE FRUGAL AND LAZY (</a:t>
            </a:r>
            <a:r>
              <a:rPr lang="en-US" sz="2400" cap="all" dirty="0">
                <a:hlinkClick r:id="rId4"/>
              </a:rPr>
              <a:t>http://postmodernsecurity.com/2015/09/11/malware-analysis-and-incident-response-tools-for-the-frugal-and-lazy</a:t>
            </a:r>
            <a:r>
              <a:rPr lang="en-US" sz="2400" cap="all" dirty="0" smtClean="0">
                <a:hlinkClick r:id="rId4"/>
              </a:rPr>
              <a:t>/</a:t>
            </a:r>
            <a:r>
              <a:rPr lang="en-US" sz="2400" cap="all" dirty="0" smtClean="0"/>
              <a:t>)</a:t>
            </a:r>
          </a:p>
          <a:p>
            <a:r>
              <a:rPr lang="en-US" sz="2400" dirty="0" smtClean="0"/>
              <a:t>More </a:t>
            </a:r>
            <a:r>
              <a:rPr lang="en-US" sz="2400" dirty="0"/>
              <a:t>tools (</a:t>
            </a:r>
            <a:r>
              <a:rPr lang="en-US" sz="2400" dirty="0">
                <a:hlinkClick r:id="rId5"/>
              </a:rPr>
              <a:t>http://www.gfi.com/blog/the-top-20-free-network-monitoring-and-analysis-tools-for-sys-admins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Traffic analysis libraries </a:t>
            </a:r>
            <a:r>
              <a:rPr lang="en-US" sz="2400" dirty="0"/>
              <a:t>(</a:t>
            </a:r>
            <a:r>
              <a:rPr lang="en-US" sz="2400" dirty="0">
                <a:hlinkClick r:id="rId6"/>
              </a:rPr>
              <a:t>http://jnetpcap.com</a:t>
            </a:r>
            <a:r>
              <a:rPr lang="en-US" sz="2400" dirty="0" smtClean="0">
                <a:hlinkClick r:id="rId6"/>
              </a:rPr>
              <a:t>/</a:t>
            </a:r>
            <a:r>
              <a:rPr lang="en-US" sz="2400" dirty="0"/>
              <a:t>, </a:t>
            </a:r>
            <a:r>
              <a:rPr lang="en-US" sz="2400" dirty="0">
                <a:hlinkClick r:id="rId7"/>
              </a:rPr>
              <a:t>http://www.pcap4j.org</a:t>
            </a:r>
            <a:r>
              <a:rPr lang="en-US" sz="2400" dirty="0" smtClean="0">
                <a:hlinkClick r:id="rId7"/>
              </a:rPr>
              <a:t>/</a:t>
            </a:r>
            <a:r>
              <a:rPr lang="en-US" sz="2400" dirty="0"/>
              <a:t>) (</a:t>
            </a:r>
            <a:r>
              <a:rPr lang="en-US" sz="2400" dirty="0">
                <a:hlinkClick r:id="rId8"/>
              </a:rPr>
              <a:t>http://www.tcpdump.org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/>
              <a:t>, </a:t>
            </a:r>
            <a:r>
              <a:rPr lang="en-US" sz="2400" dirty="0">
                <a:hlinkClick r:id="rId9"/>
              </a:rPr>
              <a:t>http://research.wand.net.nz/software/libtrace.php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cap="all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2537" y="6288135"/>
            <a:ext cx="369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http://faculty.eng.fau.edu/ebouharb/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39088" y="3263012"/>
            <a:ext cx="9144000" cy="63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Dr. Elias Bou-Harb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63088" y="43650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ebouharb@fau.edu</a:t>
            </a:r>
            <a:br>
              <a:rPr lang="en-US" dirty="0"/>
            </a:br>
            <a:r>
              <a:rPr lang="en-US" dirty="0"/>
              <a:t>EE 503B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Office hours: </a:t>
            </a:r>
            <a:r>
              <a:rPr lang="en-US" dirty="0" smtClean="0"/>
              <a:t>Mondays</a:t>
            </a:r>
            <a:r>
              <a:rPr lang="en-US" dirty="0"/>
              <a:t> </a:t>
            </a:r>
            <a:r>
              <a:rPr lang="en-US" dirty="0" smtClean="0"/>
              <a:t>4-6pm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23264" y="983236"/>
            <a:ext cx="9375648" cy="1488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CTS 6319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Cyber Security: </a:t>
            </a:r>
            <a:br>
              <a:rPr lang="en-US" dirty="0" smtClean="0"/>
            </a:br>
            <a:r>
              <a:rPr lang="en-US" dirty="0" smtClean="0"/>
              <a:t>Measurement and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</a:p>
          <a:p>
            <a:pPr lvl="1"/>
            <a:r>
              <a:rPr lang="en-US" dirty="0" smtClean="0"/>
              <a:t>The 7</a:t>
            </a:r>
            <a:r>
              <a:rPr lang="en-US" baseline="30000" dirty="0" smtClean="0"/>
              <a:t>th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End-User Interaction</a:t>
            </a:r>
          </a:p>
          <a:p>
            <a:pPr lvl="1"/>
            <a:r>
              <a:rPr lang="en-US" dirty="0" smtClean="0"/>
              <a:t>Application layer protocols</a:t>
            </a:r>
          </a:p>
          <a:p>
            <a:pPr lvl="1"/>
            <a:r>
              <a:rPr lang="en-US" dirty="0" smtClean="0"/>
              <a:t>Name a few?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layer</a:t>
            </a:r>
          </a:p>
          <a:p>
            <a:pPr lvl="1"/>
            <a:r>
              <a:rPr lang="en-US" dirty="0" smtClean="0"/>
              <a:t>The 6</a:t>
            </a:r>
            <a:r>
              <a:rPr lang="en-US" baseline="30000" dirty="0" smtClean="0"/>
              <a:t>th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Helps map application layer protocols to lower level layers</a:t>
            </a:r>
          </a:p>
          <a:p>
            <a:pPr lvl="1"/>
            <a:r>
              <a:rPr lang="en-US" dirty="0" smtClean="0"/>
              <a:t>Provides common formats that the lower levels can understand</a:t>
            </a:r>
          </a:p>
          <a:p>
            <a:pPr lvl="1"/>
            <a:r>
              <a:rPr lang="en-US" dirty="0" smtClean="0"/>
              <a:t>Compression/Encryption of application information is accomplished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layer</a:t>
            </a:r>
          </a:p>
          <a:p>
            <a:pPr lvl="1"/>
            <a:r>
              <a:rPr lang="en-US" dirty="0" smtClean="0"/>
              <a:t>The 5</a:t>
            </a:r>
            <a:r>
              <a:rPr lang="en-US" baseline="30000" dirty="0" smtClean="0"/>
              <a:t>th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Establishes the concept of a session between two communicating hosts</a:t>
            </a:r>
          </a:p>
          <a:p>
            <a:pPr lvl="2"/>
            <a:r>
              <a:rPr lang="en-US" dirty="0" smtClean="0"/>
              <a:t>Crucial for network investigation</a:t>
            </a:r>
          </a:p>
          <a:p>
            <a:pPr lvl="3"/>
            <a:r>
              <a:rPr lang="en-US" dirty="0" smtClean="0"/>
              <a:t>Mapping of sessions</a:t>
            </a:r>
          </a:p>
          <a:p>
            <a:pPr lvl="3"/>
            <a:r>
              <a:rPr lang="en-US" dirty="0" smtClean="0"/>
              <a:t>Measuring traffic/protocols/anomalies</a:t>
            </a:r>
          </a:p>
          <a:p>
            <a:pPr lvl="1"/>
            <a:r>
              <a:rPr lang="en-US" dirty="0" smtClean="0"/>
              <a:t>Could be considered as virtual connections between applications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Transport layer</a:t>
            </a:r>
          </a:p>
          <a:p>
            <a:pPr lvl="1"/>
            <a:r>
              <a:rPr lang="en-US" dirty="0" smtClean="0"/>
              <a:t>The 4</a:t>
            </a:r>
            <a:r>
              <a:rPr lang="en-US" baseline="30000" dirty="0" smtClean="0"/>
              <a:t>th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Decision between connection-oriented and connectionless </a:t>
            </a:r>
          </a:p>
          <a:p>
            <a:pPr lvl="1"/>
            <a:r>
              <a:rPr lang="en-US" dirty="0" smtClean="0"/>
              <a:t>Various functionalities</a:t>
            </a:r>
          </a:p>
          <a:p>
            <a:pPr lvl="2"/>
            <a:r>
              <a:rPr lang="en-US" dirty="0" smtClean="0"/>
              <a:t>Segmentation</a:t>
            </a:r>
          </a:p>
          <a:p>
            <a:pPr lvl="2"/>
            <a:r>
              <a:rPr lang="en-US" dirty="0" smtClean="0"/>
              <a:t>Error control</a:t>
            </a:r>
          </a:p>
          <a:p>
            <a:pPr lvl="2"/>
            <a:r>
              <a:rPr lang="en-US" dirty="0" smtClean="0"/>
              <a:t>Multiple session handling</a:t>
            </a:r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2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layer</a:t>
            </a:r>
          </a:p>
          <a:p>
            <a:pPr lvl="1"/>
            <a:r>
              <a:rPr lang="en-US" dirty="0" smtClean="0"/>
              <a:t>The 3</a:t>
            </a:r>
            <a:r>
              <a:rPr lang="en-US" baseline="30000" dirty="0" smtClean="0"/>
              <a:t>th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Provides logical addressing to route packets</a:t>
            </a:r>
          </a:p>
          <a:p>
            <a:pPr lvl="1"/>
            <a:r>
              <a:rPr lang="en-US" dirty="0" smtClean="0"/>
              <a:t>Routing algorithms</a:t>
            </a:r>
          </a:p>
          <a:p>
            <a:pPr lvl="1"/>
            <a:r>
              <a:rPr lang="en-US" dirty="0" smtClean="0"/>
              <a:t>Buffering and queuing theories</a:t>
            </a:r>
          </a:p>
          <a:p>
            <a:pPr lvl="1"/>
            <a:r>
              <a:rPr lang="en-US" dirty="0" smtClean="0"/>
              <a:t>Encapsulated data into the notion of packets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Networking 101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634</Words>
  <Application>Microsoft Office PowerPoint</Application>
  <PresentationFormat>Widescreen</PresentationFormat>
  <Paragraphs>282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CTS 6319  Cyber Security:  Measurement and Data Analysis</vt:lpstr>
      <vt:lpstr>Material</vt:lpstr>
      <vt:lpstr>Networking 101 </vt:lpstr>
      <vt:lpstr>PowerPoint Presentation</vt:lpstr>
      <vt:lpstr>Networking 101 </vt:lpstr>
      <vt:lpstr>Networking 101 </vt:lpstr>
      <vt:lpstr>Networking 101 </vt:lpstr>
      <vt:lpstr>Networking 101 </vt:lpstr>
      <vt:lpstr>Networking 101 </vt:lpstr>
      <vt:lpstr>Networking 101 </vt:lpstr>
      <vt:lpstr>Networking 101 </vt:lpstr>
      <vt:lpstr>Networking 101-The big picture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Networking 101- IP addressing</vt:lpstr>
      <vt:lpstr>Networking 101- Recall Binary&lt;-&gt;Decimal</vt:lpstr>
      <vt:lpstr>Networking 101- IP addressing</vt:lpstr>
      <vt:lpstr>PowerPoint Presentation</vt:lpstr>
      <vt:lpstr>HTTP Packets</vt:lpstr>
      <vt:lpstr>Telnet Packets</vt:lpstr>
      <vt:lpstr>TCP 3-way Handshake</vt:lpstr>
      <vt:lpstr>Telnet Packets</vt:lpstr>
      <vt:lpstr>DHCP Packets</vt:lpstr>
      <vt:lpstr>DNS Packets</vt:lpstr>
      <vt:lpstr>PowerPoint Presentation</vt:lpstr>
      <vt:lpstr>PowerPoint Presentation</vt:lpstr>
      <vt:lpstr>PowerPoint Presentation</vt:lpstr>
      <vt:lpstr>To Do: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 6930  Cyber Security:  Measurement and Data Analysis</dc:title>
  <dc:creator>Elias Bou-Harb</dc:creator>
  <cp:lastModifiedBy>Elias Bou-Harb</cp:lastModifiedBy>
  <cp:revision>76</cp:revision>
  <dcterms:created xsi:type="dcterms:W3CDTF">2016-01-05T19:25:32Z</dcterms:created>
  <dcterms:modified xsi:type="dcterms:W3CDTF">2017-04-22T20:56:21Z</dcterms:modified>
</cp:coreProperties>
</file>